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75" r:id="rId3"/>
    <p:sldId id="276" r:id="rId4"/>
    <p:sldId id="286" r:id="rId5"/>
    <p:sldId id="277" r:id="rId6"/>
    <p:sldId id="278" r:id="rId7"/>
    <p:sldId id="279" r:id="rId8"/>
    <p:sldId id="291" r:id="rId9"/>
    <p:sldId id="293" r:id="rId10"/>
    <p:sldId id="295" r:id="rId11"/>
    <p:sldId id="294" r:id="rId12"/>
    <p:sldId id="298" r:id="rId13"/>
    <p:sldId id="296" r:id="rId14"/>
    <p:sldId id="297" r:id="rId15"/>
    <p:sldId id="266" r:id="rId16"/>
    <p:sldId id="274"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26"/>
  </p:normalViewPr>
  <p:slideViewPr>
    <p:cSldViewPr snapToGrid="0">
      <p:cViewPr varScale="1">
        <p:scale>
          <a:sx n="67" d="100"/>
          <a:sy n="67" d="100"/>
        </p:scale>
        <p:origin x="858" y="7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4/21/2024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4/21/2024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hyperlink" Target="mailto:worldawaited2020@gmail.com"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83430" y="2299122"/>
            <a:ext cx="6226593" cy="3427502"/>
          </a:xfrm>
        </p:spPr>
        <p:txBody>
          <a:bodyPr/>
          <a:lstStyle/>
          <a:p>
            <a:r>
              <a:rPr lang="en-US" sz="5400" i="1" dirty="0"/>
              <a:t>CONNECTTEL</a:t>
            </a:r>
            <a:br>
              <a:rPr lang="en-US" sz="5400" i="1" dirty="0"/>
            </a:br>
            <a:r>
              <a:rPr lang="en-US" sz="5400" i="1" dirty="0"/>
              <a:t>CUSTOMER CHURN</a:t>
            </a:r>
            <a:br>
              <a:rPr lang="en-US" sz="5400" i="1" dirty="0"/>
            </a:br>
            <a:r>
              <a:rPr lang="en-US" sz="5400" i="1" dirty="0"/>
              <a:t>PREDICTION</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pPr algn="ctr"/>
            <a:r>
              <a:rPr lang="en-US" sz="3600" b="1" dirty="0"/>
              <a:t>DAVID JACOB IKECHUKWU</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7BE6-0A5D-37ED-5B38-911847BCC8EF}"/>
              </a:ext>
            </a:extLst>
          </p:cNvPr>
          <p:cNvSpPr>
            <a:spLocks noGrp="1"/>
          </p:cNvSpPr>
          <p:nvPr>
            <p:ph type="title"/>
          </p:nvPr>
        </p:nvSpPr>
        <p:spPr>
          <a:xfrm>
            <a:off x="850168" y="357188"/>
            <a:ext cx="10122632" cy="1171167"/>
          </a:xfrm>
        </p:spPr>
        <p:txBody>
          <a:bodyPr/>
          <a:lstStyle/>
          <a:p>
            <a:r>
              <a:rPr lang="en-US" dirty="0"/>
              <a:t>FEATURE ENGINEERING:</a:t>
            </a:r>
            <a:br>
              <a:rPr lang="en-US" dirty="0"/>
            </a:br>
            <a:r>
              <a:rPr lang="en-US" sz="2000" dirty="0"/>
              <a:t>Correlation MATRIX</a:t>
            </a:r>
          </a:p>
        </p:txBody>
      </p:sp>
      <p:pic>
        <p:nvPicPr>
          <p:cNvPr id="7" name="Content Placeholder 6">
            <a:extLst>
              <a:ext uri="{FF2B5EF4-FFF2-40B4-BE49-F238E27FC236}">
                <a16:creationId xmlns:a16="http://schemas.microsoft.com/office/drawing/2014/main" id="{8276A1C0-3496-E487-F308-75AE04A9F114}"/>
              </a:ext>
            </a:extLst>
          </p:cNvPr>
          <p:cNvPicPr>
            <a:picLocks noGrp="1" noChangeAspect="1"/>
          </p:cNvPicPr>
          <p:nvPr>
            <p:ph sz="half" idx="2"/>
          </p:nvPr>
        </p:nvPicPr>
        <p:blipFill>
          <a:blip r:embed="rId2"/>
          <a:stretch>
            <a:fillRect/>
          </a:stretch>
        </p:blipFill>
        <p:spPr>
          <a:xfrm>
            <a:off x="157163" y="2189429"/>
            <a:ext cx="11650789" cy="4539984"/>
          </a:xfrm>
        </p:spPr>
      </p:pic>
      <p:sp>
        <p:nvSpPr>
          <p:cNvPr id="4" name="Footer Placeholder 3">
            <a:extLst>
              <a:ext uri="{FF2B5EF4-FFF2-40B4-BE49-F238E27FC236}">
                <a16:creationId xmlns:a16="http://schemas.microsoft.com/office/drawing/2014/main" id="{449E099F-4EAF-FC43-DC04-800FECD1D84F}"/>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1CC4C74-DFC4-9265-5AA3-74A21315ADD3}"/>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3289161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8B3B-CF28-C264-20D7-6F2032E2FCF8}"/>
              </a:ext>
            </a:extLst>
          </p:cNvPr>
          <p:cNvSpPr>
            <a:spLocks noGrp="1"/>
          </p:cNvSpPr>
          <p:nvPr>
            <p:ph type="title"/>
          </p:nvPr>
        </p:nvSpPr>
        <p:spPr>
          <a:xfrm>
            <a:off x="0" y="100013"/>
            <a:ext cx="11807952" cy="1257300"/>
          </a:xfrm>
        </p:spPr>
        <p:txBody>
          <a:bodyPr/>
          <a:lstStyle/>
          <a:p>
            <a:r>
              <a:rPr lang="en-US" sz="1600" dirty="0" err="1"/>
              <a:t>MulipleLines</a:t>
            </a:r>
            <a:r>
              <a:rPr lang="en-US" sz="1600" dirty="0"/>
              <a:t>, Phone Service, gender, Streaming TV, Streaming Movies and Internet Service does not display any kind of correlation. We drop the features with correlation coefficient between (-0.1,0.1).Remaining features either display a significant positive or negative correlation.</a:t>
            </a:r>
          </a:p>
        </p:txBody>
      </p:sp>
      <p:pic>
        <p:nvPicPr>
          <p:cNvPr id="7" name="Content Placeholder 6">
            <a:extLst>
              <a:ext uri="{FF2B5EF4-FFF2-40B4-BE49-F238E27FC236}">
                <a16:creationId xmlns:a16="http://schemas.microsoft.com/office/drawing/2014/main" id="{151CEF26-EADE-73BC-CBCA-3BFE2BB05FC3}"/>
              </a:ext>
            </a:extLst>
          </p:cNvPr>
          <p:cNvPicPr>
            <a:picLocks noGrp="1" noChangeAspect="1"/>
          </p:cNvPicPr>
          <p:nvPr>
            <p:ph sz="half" idx="2"/>
          </p:nvPr>
        </p:nvPicPr>
        <p:blipFill>
          <a:blip r:embed="rId2"/>
          <a:stretch>
            <a:fillRect/>
          </a:stretch>
        </p:blipFill>
        <p:spPr>
          <a:xfrm>
            <a:off x="1" y="1557338"/>
            <a:ext cx="11344274" cy="5300660"/>
          </a:xfrm>
        </p:spPr>
      </p:pic>
      <p:sp>
        <p:nvSpPr>
          <p:cNvPr id="4" name="Footer Placeholder 3">
            <a:extLst>
              <a:ext uri="{FF2B5EF4-FFF2-40B4-BE49-F238E27FC236}">
                <a16:creationId xmlns:a16="http://schemas.microsoft.com/office/drawing/2014/main" id="{7568E2C7-195E-566D-5788-740074CBB14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2AA14F5-E251-F93C-F1D0-C086989C371D}"/>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1584594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C4D8-F9DF-D86A-0968-84376C245898}"/>
              </a:ext>
            </a:extLst>
          </p:cNvPr>
          <p:cNvSpPr>
            <a:spLocks noGrp="1"/>
          </p:cNvSpPr>
          <p:nvPr>
            <p:ph type="title"/>
          </p:nvPr>
        </p:nvSpPr>
        <p:spPr>
          <a:xfrm>
            <a:off x="0" y="200025"/>
            <a:ext cx="11807952" cy="942975"/>
          </a:xfrm>
        </p:spPr>
        <p:txBody>
          <a:bodyPr/>
          <a:lstStyle/>
          <a:p>
            <a:r>
              <a:rPr lang="en-US" sz="1400" dirty="0"/>
              <a:t>Phone Service, gender, Streaming TV, Streaming Movies, Multiple Lines and Internet Service display a very low relation with Churn.</a:t>
            </a:r>
          </a:p>
        </p:txBody>
      </p:sp>
      <p:pic>
        <p:nvPicPr>
          <p:cNvPr id="7" name="Content Placeholder 6">
            <a:extLst>
              <a:ext uri="{FF2B5EF4-FFF2-40B4-BE49-F238E27FC236}">
                <a16:creationId xmlns:a16="http://schemas.microsoft.com/office/drawing/2014/main" id="{DAD0823E-178B-92B3-B067-D953F46D0BF0}"/>
              </a:ext>
            </a:extLst>
          </p:cNvPr>
          <p:cNvPicPr>
            <a:picLocks noGrp="1" noChangeAspect="1"/>
          </p:cNvPicPr>
          <p:nvPr>
            <p:ph sz="half" idx="2"/>
          </p:nvPr>
        </p:nvPicPr>
        <p:blipFill>
          <a:blip r:embed="rId2"/>
          <a:stretch>
            <a:fillRect/>
          </a:stretch>
        </p:blipFill>
        <p:spPr>
          <a:xfrm>
            <a:off x="128588" y="1343024"/>
            <a:ext cx="11679364" cy="5314951"/>
          </a:xfrm>
        </p:spPr>
      </p:pic>
      <p:sp>
        <p:nvSpPr>
          <p:cNvPr id="4" name="Footer Placeholder 3">
            <a:extLst>
              <a:ext uri="{FF2B5EF4-FFF2-40B4-BE49-F238E27FC236}">
                <a16:creationId xmlns:a16="http://schemas.microsoft.com/office/drawing/2014/main" id="{9D23368C-D8A2-B204-0885-C1D97CA9A1C3}"/>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F083CCC-19DA-5B7C-6C96-ECADEE10210C}"/>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103188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3D11-8569-59B3-188C-A44C05A6C8CC}"/>
              </a:ext>
            </a:extLst>
          </p:cNvPr>
          <p:cNvSpPr>
            <a:spLocks noGrp="1"/>
          </p:cNvSpPr>
          <p:nvPr>
            <p:ph type="title"/>
          </p:nvPr>
        </p:nvSpPr>
        <p:spPr>
          <a:xfrm>
            <a:off x="-1" y="128588"/>
            <a:ext cx="11807951" cy="1133283"/>
          </a:xfrm>
        </p:spPr>
        <p:txBody>
          <a:bodyPr/>
          <a:lstStyle/>
          <a:p>
            <a:r>
              <a:rPr lang="en-US" sz="1600" dirty="0"/>
              <a:t>According to the ANOVA test, higher the value of the ANOVA score, higher the importance of the feature. From the above results, we need to include all the numerical features for modeling.</a:t>
            </a:r>
          </a:p>
        </p:txBody>
      </p:sp>
      <p:pic>
        <p:nvPicPr>
          <p:cNvPr id="7" name="Content Placeholder 6">
            <a:extLst>
              <a:ext uri="{FF2B5EF4-FFF2-40B4-BE49-F238E27FC236}">
                <a16:creationId xmlns:a16="http://schemas.microsoft.com/office/drawing/2014/main" id="{89BF7252-6948-2BC2-F29D-30401DFCDA0D}"/>
              </a:ext>
            </a:extLst>
          </p:cNvPr>
          <p:cNvPicPr>
            <a:picLocks noGrp="1" noChangeAspect="1"/>
          </p:cNvPicPr>
          <p:nvPr>
            <p:ph sz="half" idx="2"/>
          </p:nvPr>
        </p:nvPicPr>
        <p:blipFill>
          <a:blip r:embed="rId2"/>
          <a:stretch>
            <a:fillRect/>
          </a:stretch>
        </p:blipFill>
        <p:spPr>
          <a:xfrm>
            <a:off x="0" y="1828800"/>
            <a:ext cx="11807952" cy="5029200"/>
          </a:xfrm>
        </p:spPr>
      </p:pic>
      <p:sp>
        <p:nvSpPr>
          <p:cNvPr id="4" name="Footer Placeholder 3">
            <a:extLst>
              <a:ext uri="{FF2B5EF4-FFF2-40B4-BE49-F238E27FC236}">
                <a16:creationId xmlns:a16="http://schemas.microsoft.com/office/drawing/2014/main" id="{EFD3C1E0-8B49-CC54-F746-F85A1AB05AB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AA68370-A54A-6ACF-88E6-18E54D9AFBA5}"/>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2703784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B8F76-6E44-6148-0DC6-D70ABCA1B014}"/>
              </a:ext>
            </a:extLst>
          </p:cNvPr>
          <p:cNvSpPr>
            <a:spLocks noGrp="1"/>
          </p:cNvSpPr>
          <p:nvPr>
            <p:ph type="title"/>
          </p:nvPr>
        </p:nvSpPr>
        <p:spPr>
          <a:xfrm>
            <a:off x="185738" y="200026"/>
            <a:ext cx="11301412" cy="1328330"/>
          </a:xfrm>
        </p:spPr>
        <p:txBody>
          <a:bodyPr/>
          <a:lstStyle/>
          <a:p>
            <a:r>
              <a:rPr lang="en-US" sz="2400" dirty="0"/>
              <a:t>DIFFERENT TYPE OF MODEL USED AND THE ML ALGORITHMRESULTS OBTAINED</a:t>
            </a:r>
          </a:p>
        </p:txBody>
      </p:sp>
      <p:pic>
        <p:nvPicPr>
          <p:cNvPr id="9" name="Content Placeholder 8">
            <a:extLst>
              <a:ext uri="{FF2B5EF4-FFF2-40B4-BE49-F238E27FC236}">
                <a16:creationId xmlns:a16="http://schemas.microsoft.com/office/drawing/2014/main" id="{0038B088-BFA5-C75A-15B3-AFFB75B07637}"/>
              </a:ext>
            </a:extLst>
          </p:cNvPr>
          <p:cNvPicPr>
            <a:picLocks noGrp="1" noChangeAspect="1"/>
          </p:cNvPicPr>
          <p:nvPr>
            <p:ph sz="half" idx="2"/>
          </p:nvPr>
        </p:nvPicPr>
        <p:blipFill>
          <a:blip r:embed="rId2"/>
          <a:stretch>
            <a:fillRect/>
          </a:stretch>
        </p:blipFill>
        <p:spPr>
          <a:xfrm>
            <a:off x="185738" y="1871663"/>
            <a:ext cx="10787062" cy="4786312"/>
          </a:xfrm>
        </p:spPr>
      </p:pic>
      <p:sp>
        <p:nvSpPr>
          <p:cNvPr id="4" name="Footer Placeholder 3">
            <a:extLst>
              <a:ext uri="{FF2B5EF4-FFF2-40B4-BE49-F238E27FC236}">
                <a16:creationId xmlns:a16="http://schemas.microsoft.com/office/drawing/2014/main" id="{6EFC8FA4-D57F-A362-1C66-2B2A8DBEE15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E41F920-F41E-70FA-E676-7B5867CBFA59}"/>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705156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HOW WE GET THERE</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a:xfrm>
            <a:off x="576298" y="2644531"/>
            <a:ext cx="2940863" cy="1002007"/>
          </a:xfrm>
        </p:spPr>
        <p:txBody>
          <a:bodyPr/>
          <a:lstStyle/>
          <a:p>
            <a:r>
              <a:rPr lang="en-US" dirty="0"/>
              <a:t>ROI</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0" y="3680632"/>
            <a:ext cx="4152549" cy="3177367"/>
          </a:xfrm>
        </p:spPr>
        <p:txBody>
          <a:bodyPr/>
          <a:lstStyle/>
          <a:p>
            <a:pPr algn="l">
              <a:buFont typeface="Arial" panose="020B0604020202020204" pitchFamily="34" charset="0"/>
              <a:buChar char="•"/>
            </a:pPr>
            <a:r>
              <a:rPr lang="en-US" sz="1600" b="0" i="0" dirty="0">
                <a:effectLst/>
                <a:highlight>
                  <a:srgbClr val="FFFFFF"/>
                </a:highlight>
                <a:latin typeface="system-ui"/>
              </a:rPr>
              <a:t>3 types of customers should be targeted: </a:t>
            </a:r>
            <a:r>
              <a:rPr lang="en-US" sz="1600" b="1" i="0" dirty="0">
                <a:effectLst/>
                <a:highlight>
                  <a:srgbClr val="FFFFFF"/>
                </a:highlight>
                <a:latin typeface="system-ui"/>
              </a:rPr>
              <a:t>Senior Citizen</a:t>
            </a:r>
            <a:r>
              <a:rPr lang="en-US" sz="1600" b="0" i="0" dirty="0">
                <a:effectLst/>
                <a:highlight>
                  <a:srgbClr val="FFFFFF"/>
                </a:highlight>
                <a:latin typeface="system-ui"/>
              </a:rPr>
              <a:t>, Living with a </a:t>
            </a:r>
            <a:r>
              <a:rPr lang="en-US" sz="1600" b="1" i="0" dirty="0">
                <a:effectLst/>
                <a:highlight>
                  <a:srgbClr val="FFFFFF"/>
                </a:highlight>
                <a:latin typeface="system-ui"/>
              </a:rPr>
              <a:t>Partner</a:t>
            </a:r>
            <a:r>
              <a:rPr lang="en-US" sz="1600" b="0" i="0" dirty="0">
                <a:effectLst/>
                <a:highlight>
                  <a:srgbClr val="FFFFFF"/>
                </a:highlight>
                <a:latin typeface="system-ui"/>
              </a:rPr>
              <a:t>, living all alone!</a:t>
            </a:r>
          </a:p>
          <a:p>
            <a:pPr algn="l">
              <a:buFont typeface="Arial" panose="020B0604020202020204" pitchFamily="34" charset="0"/>
              <a:buChar char="•"/>
            </a:pPr>
            <a:r>
              <a:rPr lang="en-US" sz="1600" b="0" i="0" dirty="0">
                <a:effectLst/>
                <a:highlight>
                  <a:srgbClr val="FFFFFF"/>
                </a:highlight>
                <a:latin typeface="system-ui"/>
              </a:rPr>
              <a:t>The number of </a:t>
            </a:r>
            <a:r>
              <a:rPr lang="en-US" sz="1600" b="1" i="0" dirty="0">
                <a:effectLst/>
                <a:highlight>
                  <a:srgbClr val="FFFFFF"/>
                </a:highlight>
                <a:latin typeface="system-ui"/>
              </a:rPr>
              <a:t>Senior Citizen</a:t>
            </a:r>
            <a:r>
              <a:rPr lang="en-US" sz="1600" b="0" i="0" dirty="0">
                <a:effectLst/>
                <a:highlight>
                  <a:srgbClr val="FFFFFF"/>
                </a:highlight>
                <a:latin typeface="system-ui"/>
              </a:rPr>
              <a:t> customers are low but their lower limit of </a:t>
            </a:r>
            <a:r>
              <a:rPr lang="en-US" sz="1600" b="1" i="0" dirty="0">
                <a:effectLst/>
                <a:highlight>
                  <a:srgbClr val="FFFFFF"/>
                </a:highlight>
                <a:latin typeface="system-ui"/>
              </a:rPr>
              <a:t>Monthly Charges</a:t>
            </a:r>
            <a:r>
              <a:rPr lang="en-US" sz="1600" b="0" i="0" dirty="0">
                <a:effectLst/>
                <a:highlight>
                  <a:srgbClr val="FFFFFF"/>
                </a:highlight>
                <a:latin typeface="system-ui"/>
              </a:rPr>
              <a:t> is higher than the other customers. Thus, </a:t>
            </a:r>
            <a:r>
              <a:rPr lang="en-US" sz="1600" b="1" i="0" dirty="0">
                <a:effectLst/>
                <a:highlight>
                  <a:srgbClr val="FFFFFF"/>
                </a:highlight>
                <a:latin typeface="system-ui"/>
              </a:rPr>
              <a:t>Senior Citizen</a:t>
            </a:r>
            <a:r>
              <a:rPr lang="en-US" sz="1600" b="0" i="0" dirty="0">
                <a:effectLst/>
                <a:highlight>
                  <a:srgbClr val="FFFFFF"/>
                </a:highlight>
                <a:latin typeface="system-ui"/>
              </a:rPr>
              <a:t> customers are ready to pay top dollar but they need to catered with that level of service. For customers with a </a:t>
            </a:r>
            <a:r>
              <a:rPr lang="en-US" sz="1600" b="1" i="0" dirty="0">
                <a:effectLst/>
                <a:highlight>
                  <a:srgbClr val="FFFFFF"/>
                </a:highlight>
                <a:latin typeface="system-ui"/>
              </a:rPr>
              <a:t>Partner</a:t>
            </a:r>
            <a:r>
              <a:rPr lang="en-US" sz="1600" b="0" i="0" dirty="0">
                <a:effectLst/>
                <a:highlight>
                  <a:srgbClr val="FFFFFF"/>
                </a:highlight>
                <a:latin typeface="system-ui"/>
              </a:rPr>
              <a:t> as well as customers living alone, they prefer services with </a:t>
            </a:r>
            <a:r>
              <a:rPr lang="en-US" sz="1600" b="1" i="0" dirty="0">
                <a:effectLst/>
                <a:highlight>
                  <a:srgbClr val="FFFFFF"/>
                </a:highlight>
                <a:latin typeface="system-ui"/>
              </a:rPr>
              <a:t>Monthly Charges</a:t>
            </a:r>
            <a:r>
              <a:rPr lang="en-US" sz="1600" b="0" i="0" dirty="0">
                <a:effectLst/>
                <a:highlight>
                  <a:srgbClr val="FFFFFF"/>
                </a:highlight>
                <a:latin typeface="system-ui"/>
              </a:rPr>
              <a:t> below 65.</a:t>
            </a:r>
          </a:p>
          <a:p>
            <a:endParaRPr lang="en-US" sz="1600" dirty="0"/>
          </a:p>
          <a:p>
            <a:endParaRPr lang="en-US" dirty="0"/>
          </a:p>
          <a:p>
            <a:endParaRPr lang="en-US" dirty="0"/>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4899549" y="1815838"/>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a:xfrm>
            <a:off x="4616629" y="2831248"/>
            <a:ext cx="2940864" cy="988902"/>
          </a:xfrm>
        </p:spPr>
        <p:txBody>
          <a:bodyPr/>
          <a:lstStyle/>
          <a:p>
            <a:r>
              <a:rPr lang="en-US" dirty="0"/>
              <a:t>NICHE MARKETS</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a:xfrm>
            <a:off x="4617226" y="3820150"/>
            <a:ext cx="3112312" cy="2880688"/>
          </a:xfrm>
        </p:spPr>
        <p:txBody>
          <a:bodyPr/>
          <a:lstStyle/>
          <a:p>
            <a:pPr marL="0" indent="0">
              <a:buNone/>
            </a:pPr>
            <a:r>
              <a:rPr lang="en-US" b="0" i="0" dirty="0">
                <a:effectLst/>
                <a:highlight>
                  <a:srgbClr val="FFFFFF"/>
                </a:highlight>
                <a:latin typeface="system-ui"/>
              </a:rPr>
              <a:t>In order to create a strong foundation of customers, Telco Company needs to create an easy and affordable entry point for their services. For the </a:t>
            </a:r>
            <a:r>
              <a:rPr lang="en-US" b="1" i="0" dirty="0">
                <a:effectLst/>
                <a:highlight>
                  <a:srgbClr val="FFFFFF"/>
                </a:highlight>
                <a:latin typeface="system-ui"/>
              </a:rPr>
              <a:t>tenure</a:t>
            </a:r>
            <a:r>
              <a:rPr lang="en-US" b="0" i="0" dirty="0">
                <a:effectLst/>
                <a:highlight>
                  <a:srgbClr val="FFFFFF"/>
                </a:highlight>
                <a:latin typeface="system-ui"/>
              </a:rPr>
              <a:t> of 1st 6 months, it needs to focus extensively on </a:t>
            </a:r>
            <a:r>
              <a:rPr lang="en-US" b="1" i="0" dirty="0">
                <a:effectLst/>
                <a:highlight>
                  <a:srgbClr val="FFFFFF"/>
                </a:highlight>
                <a:latin typeface="system-ui"/>
              </a:rPr>
              <a:t>Online Security</a:t>
            </a:r>
            <a:r>
              <a:rPr lang="en-US" b="0" i="0" dirty="0">
                <a:effectLst/>
                <a:highlight>
                  <a:srgbClr val="FFFFFF"/>
                </a:highlight>
                <a:latin typeface="system-ui"/>
              </a:rPr>
              <a:t>, </a:t>
            </a:r>
            <a:r>
              <a:rPr lang="en-US" b="1" i="0" dirty="0">
                <a:effectLst/>
                <a:highlight>
                  <a:srgbClr val="FFFFFF"/>
                </a:highlight>
                <a:latin typeface="system-ui"/>
              </a:rPr>
              <a:t>Online Backup</a:t>
            </a:r>
            <a:r>
              <a:rPr lang="en-US" b="0" i="0" dirty="0">
                <a:effectLst/>
                <a:highlight>
                  <a:srgbClr val="FFFFFF"/>
                </a:highlight>
                <a:latin typeface="system-ui"/>
              </a:rPr>
              <a:t>, </a:t>
            </a:r>
            <a:r>
              <a:rPr lang="en-US" b="1" i="0" dirty="0">
                <a:effectLst/>
                <a:highlight>
                  <a:srgbClr val="FFFFFF"/>
                </a:highlight>
                <a:latin typeface="system-ui"/>
              </a:rPr>
              <a:t>Device Protection</a:t>
            </a:r>
            <a:r>
              <a:rPr lang="en-US" b="0" i="0" dirty="0">
                <a:effectLst/>
                <a:highlight>
                  <a:srgbClr val="FFFFFF"/>
                </a:highlight>
                <a:latin typeface="system-ui"/>
              </a:rPr>
              <a:t> &amp; </a:t>
            </a:r>
            <a:r>
              <a:rPr lang="en-US" b="1" i="0" dirty="0">
                <a:effectLst/>
                <a:highlight>
                  <a:srgbClr val="FFFFFF"/>
                </a:highlight>
                <a:latin typeface="system-ui"/>
              </a:rPr>
              <a:t>Tech Support</a:t>
            </a:r>
            <a:r>
              <a:rPr lang="en-US" b="0" i="0" dirty="0">
                <a:effectLst/>
                <a:highlight>
                  <a:srgbClr val="FFFFFF"/>
                </a:highlight>
                <a:latin typeface="system-ui"/>
              </a:rPr>
              <a:t> as this period is the most critical and uncertain for the customers. They must lower the churn tenure of </a:t>
            </a:r>
            <a:r>
              <a:rPr lang="en-US" b="1" i="0" dirty="0">
                <a:effectLst/>
                <a:highlight>
                  <a:srgbClr val="FFFFFF"/>
                </a:highlight>
                <a:latin typeface="system-ui"/>
              </a:rPr>
              <a:t>40 - 50</a:t>
            </a:r>
            <a:r>
              <a:rPr lang="en-US" b="0" i="0" dirty="0">
                <a:effectLst/>
                <a:highlight>
                  <a:srgbClr val="FFFFFF"/>
                </a:highlight>
                <a:latin typeface="system-ui"/>
              </a:rPr>
              <a:t> months for these services!.</a:t>
            </a:r>
          </a:p>
          <a:p>
            <a:pPr marL="0" indent="0">
              <a:buNone/>
            </a:pPr>
            <a:endParaRPr lang="en-US" dirty="0"/>
          </a:p>
        </p:txBody>
      </p:sp>
      <p:pic>
        <p:nvPicPr>
          <p:cNvPr id="86" name="Picture Placeholder 11" descr="Handshake with solid fill">
            <a:extLst>
              <a:ext uri="{FF2B5EF4-FFF2-40B4-BE49-F238E27FC236}">
                <a16:creationId xmlns:a16="http://schemas.microsoft.com/office/drawing/2014/main" id="{EDD89CDE-5716-DC27-2BC3-9D1E02F20966}"/>
              </a:ext>
            </a:extLst>
          </p:cNvPr>
          <p:cNvPicPr>
            <a:picLocks noGrp="1" noChangeAspect="1"/>
          </p:cNvPicPr>
          <p:nvPr>
            <p:ph type="pic" sz="quarter" idx="31"/>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5404" b="5404"/>
          <a:stretch/>
        </p:blipFill>
        <p:spPr>
          <a:xfrm>
            <a:off x="8125429" y="1818798"/>
            <a:ext cx="1367154" cy="1222013"/>
          </a:xfrm>
        </p:spPr>
      </p:pic>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a:xfrm>
            <a:off x="8403008" y="2749513"/>
            <a:ext cx="2940864" cy="988902"/>
          </a:xfrm>
        </p:spPr>
        <p:txBody>
          <a:bodyPr/>
          <a:lstStyle/>
          <a:p>
            <a:r>
              <a:rPr lang="en-US" dirty="0"/>
              <a:t>SUPPLY CHAINS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a:xfrm>
            <a:off x="8398539" y="3817191"/>
            <a:ext cx="3302924" cy="3040808"/>
          </a:xfrm>
        </p:spPr>
        <p:txBody>
          <a:bodyPr/>
          <a:lstStyle/>
          <a:p>
            <a:pPr algn="l">
              <a:buFont typeface="Arial" panose="020B0604020202020204" pitchFamily="34" charset="0"/>
              <a:buChar char="•"/>
            </a:pPr>
            <a:r>
              <a:rPr lang="en-US" b="0" i="0" dirty="0">
                <a:effectLst/>
                <a:highlight>
                  <a:srgbClr val="FFFFFF"/>
                </a:highlight>
                <a:latin typeface="system-ui"/>
              </a:rPr>
              <a:t>Once they build a solid pipeline of support services for customers, they need to push the usage of </a:t>
            </a:r>
            <a:r>
              <a:rPr lang="en-US" b="1" i="0" dirty="0">
                <a:effectLst/>
                <a:highlight>
                  <a:srgbClr val="FFFFFF"/>
                </a:highlight>
                <a:latin typeface="system-ui"/>
              </a:rPr>
              <a:t>Multiple Lines</a:t>
            </a:r>
            <a:r>
              <a:rPr lang="en-US" b="0" i="0" dirty="0">
                <a:effectLst/>
                <a:highlight>
                  <a:srgbClr val="FFFFFF"/>
                </a:highlight>
                <a:latin typeface="system-ui"/>
              </a:rPr>
              <a:t> &amp; </a:t>
            </a:r>
            <a:r>
              <a:rPr lang="en-US" b="1" i="0" dirty="0">
                <a:effectLst/>
                <a:highlight>
                  <a:srgbClr val="FFFFFF"/>
                </a:highlight>
                <a:latin typeface="system-ui"/>
              </a:rPr>
              <a:t>Fiber Optic</a:t>
            </a:r>
            <a:r>
              <a:rPr lang="en-US" b="0" i="0" dirty="0">
                <a:effectLst/>
                <a:highlight>
                  <a:srgbClr val="FFFFFF"/>
                </a:highlight>
                <a:latin typeface="system-ui"/>
              </a:rPr>
              <a:t> cables for the </a:t>
            </a:r>
            <a:r>
              <a:rPr lang="en-US" b="1" i="0" dirty="0">
                <a:effectLst/>
                <a:highlight>
                  <a:srgbClr val="FFFFFF"/>
                </a:highlight>
                <a:latin typeface="system-ui"/>
              </a:rPr>
              <a:t>Phone Service</a:t>
            </a:r>
            <a:r>
              <a:rPr lang="en-US" b="0" i="0" dirty="0">
                <a:effectLst/>
                <a:highlight>
                  <a:srgbClr val="FFFFFF"/>
                </a:highlight>
                <a:latin typeface="system-ui"/>
              </a:rPr>
              <a:t> &amp; </a:t>
            </a:r>
            <a:r>
              <a:rPr lang="en-US" b="1" i="0" dirty="0">
                <a:effectLst/>
                <a:highlight>
                  <a:srgbClr val="FFFFFF"/>
                </a:highlight>
                <a:latin typeface="system-ui"/>
              </a:rPr>
              <a:t>Internet Service</a:t>
            </a:r>
            <a:r>
              <a:rPr lang="en-US" b="0" i="0" dirty="0">
                <a:effectLst/>
                <a:highlight>
                  <a:srgbClr val="FFFFFF"/>
                </a:highlight>
                <a:latin typeface="system-ui"/>
              </a:rPr>
              <a:t> respectively. But the major hurdle for these 2 services is the starting point of </a:t>
            </a:r>
            <a:r>
              <a:rPr lang="en-US" b="1" i="0" dirty="0">
                <a:effectLst/>
                <a:highlight>
                  <a:srgbClr val="FFFFFF"/>
                </a:highlight>
                <a:latin typeface="system-ui"/>
              </a:rPr>
              <a:t>75+</a:t>
            </a:r>
            <a:r>
              <a:rPr lang="en-US" b="0" i="0" dirty="0">
                <a:effectLst/>
                <a:highlight>
                  <a:srgbClr val="FFFFFF"/>
                </a:highlight>
                <a:latin typeface="system-ui"/>
              </a:rPr>
              <a:t> in </a:t>
            </a:r>
            <a:r>
              <a:rPr lang="en-US" b="1" i="0" dirty="0">
                <a:effectLst/>
                <a:highlight>
                  <a:srgbClr val="FFFFFF"/>
                </a:highlight>
                <a:latin typeface="system-ui"/>
              </a:rPr>
              <a:t>Monthly Charges</a:t>
            </a:r>
            <a:r>
              <a:rPr lang="en-US" b="0" i="0" dirty="0">
                <a:effectLst/>
                <a:highlight>
                  <a:srgbClr val="FFFFFF"/>
                </a:highlight>
                <a:latin typeface="system-ui"/>
              </a:rPr>
              <a:t>.</a:t>
            </a:r>
          </a:p>
          <a:p>
            <a:pPr algn="l">
              <a:buFont typeface="Arial" panose="020B0604020202020204" pitchFamily="34" charset="0"/>
              <a:buChar char="•"/>
            </a:pPr>
            <a:r>
              <a:rPr lang="en-US" b="0" i="0" dirty="0">
                <a:effectLst/>
                <a:highlight>
                  <a:srgbClr val="FFFFFF"/>
                </a:highlight>
                <a:latin typeface="system-ui"/>
              </a:rPr>
              <a:t>Thus, they need to create combinations of options provided for </a:t>
            </a:r>
            <a:r>
              <a:rPr lang="en-US" b="1" i="0" dirty="0">
                <a:effectLst/>
                <a:highlight>
                  <a:srgbClr val="FFFFFF"/>
                </a:highlight>
                <a:latin typeface="system-ui"/>
              </a:rPr>
              <a:t>Phone Service</a:t>
            </a:r>
            <a:r>
              <a:rPr lang="en-US" b="0" i="0" dirty="0">
                <a:effectLst/>
                <a:highlight>
                  <a:srgbClr val="FFFFFF"/>
                </a:highlight>
                <a:latin typeface="system-ui"/>
              </a:rPr>
              <a:t> &amp; </a:t>
            </a:r>
            <a:r>
              <a:rPr lang="en-US" b="1" i="0" dirty="0">
                <a:effectLst/>
                <a:highlight>
                  <a:srgbClr val="FFFFFF"/>
                </a:highlight>
                <a:latin typeface="system-ui"/>
              </a:rPr>
              <a:t>Internet Service</a:t>
            </a:r>
            <a:r>
              <a:rPr lang="en-US" b="0" i="0" dirty="0">
                <a:effectLst/>
                <a:highlight>
                  <a:srgbClr val="FFFFFF"/>
                </a:highlight>
                <a:latin typeface="system-ui"/>
              </a:rPr>
              <a:t> where average of these </a:t>
            </a:r>
            <a:r>
              <a:rPr lang="en-US" b="1" i="0" dirty="0">
                <a:effectLst/>
                <a:highlight>
                  <a:srgbClr val="FFFFFF"/>
                </a:highlight>
                <a:latin typeface="system-ui"/>
              </a:rPr>
              <a:t>Monthly Charges</a:t>
            </a:r>
            <a:r>
              <a:rPr lang="en-US" b="0" i="0" dirty="0">
                <a:effectLst/>
                <a:highlight>
                  <a:srgbClr val="FFFFFF"/>
                </a:highlight>
                <a:latin typeface="system-ui"/>
              </a:rPr>
              <a:t> will be in the range of </a:t>
            </a:r>
            <a:r>
              <a:rPr lang="en-US" b="1" i="0" dirty="0">
                <a:effectLst/>
                <a:highlight>
                  <a:srgbClr val="FFFFFF"/>
                </a:highlight>
                <a:latin typeface="system-ui"/>
              </a:rPr>
              <a:t>100 - 120</a:t>
            </a:r>
            <a:endParaRPr lang="en-US" b="0" i="0" dirty="0">
              <a:effectLst/>
              <a:highlight>
                <a:srgbClr val="FFFFFF"/>
              </a:highlight>
              <a:latin typeface="system-ui"/>
            </a:endParaRPr>
          </a:p>
          <a:p>
            <a:endParaRPr lang="en-US" dirty="0"/>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Presentation Title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242888" y="1757363"/>
            <a:ext cx="6943725" cy="4975225"/>
          </a:xfrm>
        </p:spPr>
        <p:txBody>
          <a:bodyPr/>
          <a:lstStyle/>
          <a:p>
            <a:r>
              <a:rPr lang="en-US" sz="2000" b="0" i="0" dirty="0">
                <a:effectLst/>
                <a:highlight>
                  <a:srgbClr val="FFFFFF"/>
                </a:highlight>
                <a:latin typeface="system-ui"/>
              </a:rPr>
              <a:t>Insights gained from the EDA are very valuable for understanding the effectiveness of the existing systems that are in place. They also assist in drawing up plans &amp; measures to counter the problems or be in an infinite loop for improvement.</a:t>
            </a:r>
            <a:endParaRPr lang="en-US" sz="2000" dirty="0">
              <a:highlight>
                <a:srgbClr val="FFFFFF"/>
              </a:highlight>
              <a:latin typeface="system-ui"/>
            </a:endParaRPr>
          </a:p>
          <a:p>
            <a:r>
              <a:rPr lang="en-US" sz="2000" b="0" i="0" dirty="0">
                <a:effectLst/>
                <a:highlight>
                  <a:srgbClr val="FFFFFF"/>
                </a:highlight>
                <a:latin typeface="system-ui"/>
              </a:rPr>
              <a:t>When it comes to model performance, feature creation by combining features was carried out however, they did not outperform the current models. </a:t>
            </a:r>
            <a:r>
              <a:rPr lang="en-US" sz="2000" b="0" i="0" dirty="0" err="1">
                <a:effectLst/>
                <a:highlight>
                  <a:srgbClr val="FFFFFF"/>
                </a:highlight>
                <a:latin typeface="system-ui"/>
              </a:rPr>
              <a:t>Hyperparamter</a:t>
            </a:r>
            <a:r>
              <a:rPr lang="en-US" sz="2000" b="0" i="0" dirty="0">
                <a:effectLst/>
                <a:highlight>
                  <a:srgbClr val="FFFFFF"/>
                </a:highlight>
                <a:latin typeface="system-ui"/>
              </a:rPr>
              <a:t> tuning &amp; outlier detection could also bump up the F1 Score (Churn) &amp; Cross Validation Score. Stack of models pipped the </a:t>
            </a:r>
            <a:r>
              <a:rPr lang="en-US" sz="2000" b="0" i="0" dirty="0" err="1">
                <a:effectLst/>
                <a:highlight>
                  <a:srgbClr val="FFFFFF"/>
                </a:highlight>
                <a:latin typeface="system-ui"/>
              </a:rPr>
              <a:t>XGBClassifier</a:t>
            </a:r>
            <a:r>
              <a:rPr lang="en-US" sz="2000" b="0" i="0" dirty="0">
                <a:effectLst/>
                <a:highlight>
                  <a:srgbClr val="FFFFFF"/>
                </a:highlight>
                <a:latin typeface="system-ui"/>
              </a:rPr>
              <a:t> &amp; </a:t>
            </a:r>
            <a:r>
              <a:rPr lang="en-US" sz="2000" b="0" i="0" dirty="0" err="1">
                <a:effectLst/>
                <a:highlight>
                  <a:srgbClr val="FFFFFF"/>
                </a:highlight>
                <a:latin typeface="system-ui"/>
              </a:rPr>
              <a:t>LGBMClassifier</a:t>
            </a:r>
            <a:r>
              <a:rPr lang="en-US" sz="2000" b="0" i="0" dirty="0">
                <a:effectLst/>
                <a:highlight>
                  <a:srgbClr val="FFFFFF"/>
                </a:highlight>
                <a:latin typeface="system-ui"/>
              </a:rPr>
              <a:t> by a margin of 0.01 for F1 Score (Churn)</a:t>
            </a:r>
          </a:p>
          <a:p>
            <a:endParaRPr lang="en-US" dirty="0"/>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907196" y="2188196"/>
            <a:ext cx="7565417" cy="1594507"/>
          </a:xfrm>
        </p:spPr>
        <p:txBody>
          <a:bodyPr/>
          <a:lstStyle/>
          <a:p>
            <a:r>
              <a:rPr lang="en-US" sz="8000"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DAVID JACOB IKECHUKWU</a:t>
            </a:r>
          </a:p>
          <a:p>
            <a:r>
              <a:rPr lang="en-US" dirty="0">
                <a:hlinkClick r:id="rId3">
                  <a:extLst>
                    <a:ext uri="{A12FA001-AC4F-418D-AE19-62706E023703}">
                      <ahyp:hlinkClr xmlns:ahyp="http://schemas.microsoft.com/office/drawing/2018/hyperlinkcolor" val="tx"/>
                    </a:ext>
                  </a:extLst>
                </a:hlinkClick>
              </a:rPr>
              <a:t>worldawaited2020@gmail.com</a:t>
            </a:r>
            <a:endParaRPr lang="en-US" dirty="0"/>
          </a:p>
          <a:p>
            <a:r>
              <a:rPr lang="en-US" dirty="0"/>
              <a:t>djmatrix4life@gmail.com</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PRIMARY GOALS</a:t>
            </a:r>
          </a:p>
          <a:p>
            <a:r>
              <a:rPr lang="en-US" dirty="0"/>
              <a:t>AREAS OF GROWTH</a:t>
            </a:r>
          </a:p>
          <a:p>
            <a:r>
              <a:rPr lang="en-US" dirty="0"/>
              <a:t>TIMELINE</a:t>
            </a:r>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4572000" y="771524"/>
            <a:ext cx="7072313" cy="5519545"/>
          </a:xfrm>
        </p:spPr>
        <p:txBody>
          <a:bodyPr/>
          <a:lstStyle/>
          <a:p>
            <a:pPr algn="just"/>
            <a:r>
              <a:rPr lang="en-US" sz="2000" dirty="0" err="1"/>
              <a:t>ConnectTel</a:t>
            </a:r>
            <a:r>
              <a:rPr lang="en-US" sz="2000" dirty="0"/>
              <a:t> is a leading telecommunications company at the forefront of innovation and connectivity solutions. With a strong presence in the global market. </a:t>
            </a:r>
            <a:r>
              <a:rPr lang="en-US" sz="2000" dirty="0" err="1"/>
              <a:t>ConnectTel</a:t>
            </a:r>
            <a:r>
              <a:rPr lang="en-US" sz="2000" dirty="0"/>
              <a:t> has established itself as a trusted provider of reliable voice, data, and Internet services. Offering a comprehensive range of telecommunications solutions, including mobile networks, broadband connections, and enterprise solutions, </a:t>
            </a:r>
            <a:r>
              <a:rPr lang="en-US" sz="2000" dirty="0" err="1"/>
              <a:t>ConnectTel</a:t>
            </a:r>
            <a:r>
              <a:rPr lang="en-US" sz="2000" dirty="0"/>
              <a:t> caters to both individual and corporate customers, they are committed to providing exceptional customer service and cutting-edge technology. </a:t>
            </a:r>
            <a:r>
              <a:rPr lang="en-US" sz="2000" dirty="0" err="1"/>
              <a:t>ConnectTel</a:t>
            </a:r>
            <a:r>
              <a:rPr lang="en-US" sz="2000" dirty="0"/>
              <a:t> ensures seamless communication experiences for millions of users worldwide.</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4872038" y="157996"/>
            <a:ext cx="6575623" cy="1085641"/>
          </a:xfrm>
        </p:spPr>
        <p:txBody>
          <a:bodyPr/>
          <a:lstStyle/>
          <a:p>
            <a:r>
              <a:rPr lang="en-US" dirty="0"/>
              <a:t>PROBLEM OVERVIEW</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4514850" y="1400175"/>
            <a:ext cx="7112956" cy="5299829"/>
          </a:xfrm>
        </p:spPr>
        <p:txBody>
          <a:bodyPr/>
          <a:lstStyle/>
          <a:p>
            <a:pPr algn="just">
              <a:lnSpc>
                <a:spcPct val="100000"/>
              </a:lnSpc>
            </a:pPr>
            <a:r>
              <a:rPr lang="en-US" sz="1800" dirty="0" err="1"/>
              <a:t>connecttel</a:t>
            </a:r>
            <a:r>
              <a:rPr lang="en-US" sz="1800" dirty="0"/>
              <a:t> telecom company faces the pressing need to address customer churn, which poses a significant threat to its business sustainability and growth. the company's current customer retention strategies lack precision and effectiveness, resulting in the loss of valuable customers to competitors. to overcome this challenge, </a:t>
            </a:r>
            <a:r>
              <a:rPr lang="en-US" sz="1800" dirty="0" err="1"/>
              <a:t>connecttel</a:t>
            </a:r>
            <a:r>
              <a:rPr lang="en-US" sz="1800" dirty="0"/>
              <a:t> aims to develop a robust customer churn prediction system for which </a:t>
            </a:r>
            <a:r>
              <a:rPr lang="en-US" sz="1800" dirty="0" err="1"/>
              <a:t>i</a:t>
            </a:r>
            <a:r>
              <a:rPr lang="en-US" sz="1800" dirty="0"/>
              <a:t> have been contacted to handle as a data scientist. by leveraging advanced analytics and machine learning techniques on available customer data, the company seeks to accurately forecast customer churn and implement targeted retention initiatives. this proactive approach will enable </a:t>
            </a:r>
            <a:r>
              <a:rPr lang="en-US" sz="1800" dirty="0" err="1"/>
              <a:t>connecttel</a:t>
            </a:r>
            <a:r>
              <a:rPr lang="en-US" sz="1800" dirty="0"/>
              <a:t> to reduce customer attrition, enhance customer loyalty, and maintain a competitive edge in the highly dynamic and competitive telecommunications industry.</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2121" y="351835"/>
            <a:ext cx="10122632" cy="891178"/>
          </a:xfrm>
        </p:spPr>
        <p:txBody>
          <a:bodyPr/>
          <a:lstStyle/>
          <a:p>
            <a:r>
              <a:rPr lang="en-US" sz="2000" dirty="0"/>
              <a:t>Mean values of all the features for churned and not-churned customers</a:t>
            </a:r>
            <a:r>
              <a:rPr lang="en-US" dirty="0"/>
              <a: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pic>
        <p:nvPicPr>
          <p:cNvPr id="12" name="Content Placeholder 11">
            <a:extLst>
              <a:ext uri="{FF2B5EF4-FFF2-40B4-BE49-F238E27FC236}">
                <a16:creationId xmlns:a16="http://schemas.microsoft.com/office/drawing/2014/main" id="{3ABB16F2-816F-F4C7-32E2-FE8381C9C623}"/>
              </a:ext>
            </a:extLst>
          </p:cNvPr>
          <p:cNvPicPr>
            <a:picLocks noGrp="1" noChangeAspect="1"/>
          </p:cNvPicPr>
          <p:nvPr>
            <p:ph sz="half" idx="2"/>
          </p:nvPr>
        </p:nvPicPr>
        <p:blipFill>
          <a:blip r:embed="rId2"/>
          <a:stretch>
            <a:fillRect/>
          </a:stretch>
        </p:blipFill>
        <p:spPr>
          <a:xfrm>
            <a:off x="1447831" y="1357313"/>
            <a:ext cx="8931212" cy="5148852"/>
          </a:xfrm>
        </p:spPr>
      </p:pic>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50899" y="142876"/>
            <a:ext cx="10125075" cy="1400174"/>
          </a:xfrm>
        </p:spPr>
        <p:txBody>
          <a:bodyPr/>
          <a:lstStyle/>
          <a:p>
            <a:br>
              <a:rPr lang="en-US" sz="1600" dirty="0"/>
            </a:br>
            <a:r>
              <a:rPr lang="en-US" sz="1600" dirty="0"/>
              <a:t>The percentage of churn customers and not churn customer.</a:t>
            </a:r>
            <a:br>
              <a:rPr lang="en-US" sz="1600" dirty="0"/>
            </a:br>
            <a:r>
              <a:rPr lang="en-US" sz="1600" dirty="0"/>
              <a:t>The dataset is unbalanced in a near about 3 : 1 ratio for Not-Churn : Churn customers!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9" name="Content Placeholder 8">
            <a:extLst>
              <a:ext uri="{FF2B5EF4-FFF2-40B4-BE49-F238E27FC236}">
                <a16:creationId xmlns:a16="http://schemas.microsoft.com/office/drawing/2014/main" id="{9C59C5E4-9E22-9A2C-FD7B-52B5EA6AB80E}"/>
              </a:ext>
            </a:extLst>
          </p:cNvPr>
          <p:cNvPicPr>
            <a:picLocks noGrp="1" noChangeAspect="1"/>
          </p:cNvPicPr>
          <p:nvPr>
            <p:ph sz="half" idx="2"/>
          </p:nvPr>
        </p:nvPicPr>
        <p:blipFill>
          <a:blip r:embed="rId2"/>
          <a:stretch>
            <a:fillRect/>
          </a:stretch>
        </p:blipFill>
        <p:spPr>
          <a:xfrm>
            <a:off x="850900" y="1871663"/>
            <a:ext cx="10125075" cy="4419405"/>
          </a:xfrm>
        </p:spPr>
      </p:pic>
    </p:spTree>
    <p:extLst>
      <p:ext uri="{BB962C8B-B14F-4D97-AF65-F5344CB8AC3E}">
        <p14:creationId xmlns:p14="http://schemas.microsoft.com/office/powerpoint/2010/main" val="394295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a:xfrm>
            <a:off x="100013" y="157163"/>
            <a:ext cx="11807952" cy="1371192"/>
          </a:xfrm>
        </p:spPr>
        <p:txBody>
          <a:bodyPr/>
          <a:lstStyle/>
          <a:p>
            <a:r>
              <a:rPr lang="en-US" sz="1600" dirty="0"/>
              <a:t>tenure and </a:t>
            </a:r>
            <a:r>
              <a:rPr lang="en-US" sz="1600" dirty="0" err="1"/>
              <a:t>MonthlyCharges</a:t>
            </a:r>
            <a:r>
              <a:rPr lang="en-US" sz="1600" dirty="0"/>
              <a:t> kind of create a bimodal distribution with peaks present at 0 - 70 and 20 - 80 </a:t>
            </a:r>
            <a:r>
              <a:rPr lang="en-US" sz="1600" dirty="0" err="1"/>
              <a:t>respectively.TotalCharges</a:t>
            </a:r>
            <a:r>
              <a:rPr lang="en-US" sz="1600" dirty="0"/>
              <a:t> displays a positively or rightly skewed distribution</a:t>
            </a:r>
            <a:r>
              <a:rPr lang="en-US" sz="1200" dirty="0"/>
              <a:t>.</a:t>
            </a:r>
          </a:p>
        </p:txBody>
      </p:sp>
      <p:pic>
        <p:nvPicPr>
          <p:cNvPr id="5" name="Content Placeholder 4">
            <a:extLst>
              <a:ext uri="{FF2B5EF4-FFF2-40B4-BE49-F238E27FC236}">
                <a16:creationId xmlns:a16="http://schemas.microsoft.com/office/drawing/2014/main" id="{D693D1B5-4B83-498E-567E-506F9747D4BA}"/>
              </a:ext>
            </a:extLst>
          </p:cNvPr>
          <p:cNvPicPr>
            <a:picLocks noGrp="1" noChangeAspect="1"/>
          </p:cNvPicPr>
          <p:nvPr>
            <p:ph sz="half" idx="2"/>
          </p:nvPr>
        </p:nvPicPr>
        <p:blipFill>
          <a:blip r:embed="rId2"/>
          <a:stretch>
            <a:fillRect/>
          </a:stretch>
        </p:blipFill>
        <p:spPr>
          <a:xfrm>
            <a:off x="0" y="2102669"/>
            <a:ext cx="11807952" cy="4598168"/>
          </a:xfrm>
        </p:spPr>
      </p:pic>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Tree>
    <p:extLst>
      <p:ext uri="{BB962C8B-B14F-4D97-AF65-F5344CB8AC3E}">
        <p14:creationId xmlns:p14="http://schemas.microsoft.com/office/powerpoint/2010/main" val="157209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A7A66-F8CF-0870-F70A-E5D7A8B4E3C7}"/>
              </a:ext>
            </a:extLst>
          </p:cNvPr>
          <p:cNvSpPr>
            <a:spLocks noGrp="1"/>
          </p:cNvSpPr>
          <p:nvPr>
            <p:ph type="title"/>
          </p:nvPr>
        </p:nvSpPr>
        <p:spPr>
          <a:xfrm>
            <a:off x="650143" y="262347"/>
            <a:ext cx="10122632" cy="652054"/>
          </a:xfrm>
        </p:spPr>
        <p:txBody>
          <a:bodyPr/>
          <a:lstStyle/>
          <a:p>
            <a:r>
              <a:rPr lang="en-US" dirty="0"/>
              <a:t>Summary of EDA</a:t>
            </a:r>
          </a:p>
        </p:txBody>
      </p:sp>
      <p:sp>
        <p:nvSpPr>
          <p:cNvPr id="3" name="Content Placeholder 2">
            <a:extLst>
              <a:ext uri="{FF2B5EF4-FFF2-40B4-BE49-F238E27FC236}">
                <a16:creationId xmlns:a16="http://schemas.microsoft.com/office/drawing/2014/main" id="{03E8FD0E-8707-99B5-D368-83DBF6660A7B}"/>
              </a:ext>
            </a:extLst>
          </p:cNvPr>
          <p:cNvSpPr>
            <a:spLocks noGrp="1"/>
          </p:cNvSpPr>
          <p:nvPr>
            <p:ph sz="half" idx="2"/>
          </p:nvPr>
        </p:nvSpPr>
        <p:spPr>
          <a:xfrm>
            <a:off x="128587" y="1185863"/>
            <a:ext cx="11679365" cy="5672135"/>
          </a:xfrm>
        </p:spPr>
        <p:txBody>
          <a:bodyPr/>
          <a:lstStyle/>
          <a:p>
            <a:r>
              <a:rPr lang="en-US" sz="1600" dirty="0"/>
              <a:t>Order / Values of features for customer churn cases :Categorical Features (Order) :gender : Male =Female</a:t>
            </a:r>
          </a:p>
          <a:p>
            <a:r>
              <a:rPr lang="en-US" sz="1600" dirty="0" err="1"/>
              <a:t>SeniorCitizen</a:t>
            </a:r>
            <a:r>
              <a:rPr lang="en-US" sz="1600" dirty="0"/>
              <a:t> : No </a:t>
            </a:r>
            <a:r>
              <a:rPr lang="en-US" sz="1600" dirty="0" err="1"/>
              <a:t>SeniorCitizen</a:t>
            </a:r>
            <a:r>
              <a:rPr lang="en-US" sz="1600" dirty="0"/>
              <a:t> &gt; </a:t>
            </a:r>
            <a:r>
              <a:rPr lang="en-US" sz="1600" dirty="0" err="1"/>
              <a:t>SeniorCitizen</a:t>
            </a:r>
            <a:endParaRPr lang="en-US" sz="1600" dirty="0"/>
          </a:p>
          <a:p>
            <a:r>
              <a:rPr lang="en-US" sz="1600" dirty="0"/>
              <a:t>Partner : No Partner &gt; Partner</a:t>
            </a:r>
          </a:p>
          <a:p>
            <a:r>
              <a:rPr lang="en-US" sz="1600" dirty="0"/>
              <a:t>Dependents : No Dependent &gt; Dependent</a:t>
            </a:r>
          </a:p>
          <a:p>
            <a:r>
              <a:rPr lang="en-US" sz="1600" dirty="0" err="1"/>
              <a:t>PhoneService</a:t>
            </a:r>
            <a:r>
              <a:rPr lang="en-US" sz="1600" dirty="0"/>
              <a:t> : </a:t>
            </a:r>
            <a:r>
              <a:rPr lang="en-US" sz="1600" dirty="0" err="1"/>
              <a:t>PhoneService</a:t>
            </a:r>
            <a:r>
              <a:rPr lang="en-US" sz="1600" dirty="0"/>
              <a:t> &gt; No </a:t>
            </a:r>
            <a:r>
              <a:rPr lang="en-US" sz="1600" dirty="0" err="1"/>
              <a:t>PhoneService</a:t>
            </a:r>
            <a:endParaRPr lang="en-US" sz="1600" dirty="0"/>
          </a:p>
          <a:p>
            <a:r>
              <a:rPr lang="en-US" sz="1600" dirty="0" err="1"/>
              <a:t>MultipleLines</a:t>
            </a:r>
            <a:r>
              <a:rPr lang="en-US" sz="1600" dirty="0"/>
              <a:t> : </a:t>
            </a:r>
            <a:r>
              <a:rPr lang="en-US" sz="1600" dirty="0" err="1"/>
              <a:t>MultipleLines</a:t>
            </a:r>
            <a:r>
              <a:rPr lang="en-US" sz="1600" dirty="0"/>
              <a:t> &gt; No </a:t>
            </a:r>
            <a:r>
              <a:rPr lang="en-US" sz="1600" dirty="0" err="1"/>
              <a:t>MultipleLines</a:t>
            </a:r>
            <a:r>
              <a:rPr lang="en-US" sz="1600" dirty="0"/>
              <a:t> &gt; No </a:t>
            </a:r>
            <a:r>
              <a:rPr lang="en-US" sz="1600" dirty="0" err="1"/>
              <a:t>PhoneService</a:t>
            </a:r>
            <a:endParaRPr lang="en-US" sz="1600" dirty="0"/>
          </a:p>
          <a:p>
            <a:r>
              <a:rPr lang="en-US" sz="1600" dirty="0" err="1"/>
              <a:t>InternetService</a:t>
            </a:r>
            <a:r>
              <a:rPr lang="en-US" sz="1600" dirty="0"/>
              <a:t> : Fiber Optic &gt; DSL &gt; No </a:t>
            </a:r>
            <a:r>
              <a:rPr lang="en-US" sz="1600" dirty="0" err="1"/>
              <a:t>InternetService</a:t>
            </a:r>
            <a:endParaRPr lang="en-US" sz="1600" dirty="0"/>
          </a:p>
          <a:p>
            <a:r>
              <a:rPr lang="en-US" sz="1600" dirty="0" err="1"/>
              <a:t>OnlineSecurity</a:t>
            </a:r>
            <a:r>
              <a:rPr lang="en-US" sz="1600" dirty="0"/>
              <a:t> : Absent &gt; Present &gt; No </a:t>
            </a:r>
            <a:r>
              <a:rPr lang="en-US" sz="1600" dirty="0" err="1"/>
              <a:t>InternetService</a:t>
            </a:r>
            <a:endParaRPr lang="en-US" sz="1600" dirty="0"/>
          </a:p>
          <a:p>
            <a:r>
              <a:rPr lang="en-US" sz="1600" dirty="0" err="1"/>
              <a:t>OnlineBackup</a:t>
            </a:r>
            <a:r>
              <a:rPr lang="en-US" sz="1600" dirty="0"/>
              <a:t> : Absent &gt; Present &gt; No </a:t>
            </a:r>
            <a:r>
              <a:rPr lang="en-US" sz="1600" dirty="0" err="1"/>
              <a:t>InternetService</a:t>
            </a:r>
            <a:endParaRPr lang="en-US" sz="1600" dirty="0"/>
          </a:p>
          <a:p>
            <a:r>
              <a:rPr lang="en-US" sz="1600" dirty="0" err="1"/>
              <a:t>DeviceProtection</a:t>
            </a:r>
            <a:r>
              <a:rPr lang="en-US" sz="1600" dirty="0"/>
              <a:t> : Absent &gt; Present &gt; No </a:t>
            </a:r>
            <a:r>
              <a:rPr lang="en-US" sz="1600" dirty="0" err="1"/>
              <a:t>InternetService</a:t>
            </a:r>
            <a:endParaRPr lang="en-US" sz="1600" dirty="0"/>
          </a:p>
        </p:txBody>
      </p:sp>
      <p:sp>
        <p:nvSpPr>
          <p:cNvPr id="4" name="Footer Placeholder 3">
            <a:extLst>
              <a:ext uri="{FF2B5EF4-FFF2-40B4-BE49-F238E27FC236}">
                <a16:creationId xmlns:a16="http://schemas.microsoft.com/office/drawing/2014/main" id="{0B3C0797-9CFD-8AB5-CF4B-B33950BCB2A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DED7DD1-37CB-2FFC-1260-EE1FDC42462E}"/>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1119601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64C85-4860-6830-0557-F75EB10C9A55}"/>
              </a:ext>
            </a:extLst>
          </p:cNvPr>
          <p:cNvSpPr>
            <a:spLocks noGrp="1"/>
          </p:cNvSpPr>
          <p:nvPr>
            <p:ph type="title"/>
          </p:nvPr>
        </p:nvSpPr>
        <p:spPr>
          <a:xfrm>
            <a:off x="875141" y="590551"/>
            <a:ext cx="10122632" cy="652054"/>
          </a:xfrm>
        </p:spPr>
        <p:txBody>
          <a:bodyPr/>
          <a:lstStyle/>
          <a:p>
            <a:r>
              <a:rPr lang="en-US" dirty="0"/>
              <a:t>Summary of EDA</a:t>
            </a:r>
          </a:p>
        </p:txBody>
      </p:sp>
      <p:sp>
        <p:nvSpPr>
          <p:cNvPr id="3" name="Content Placeholder 2">
            <a:extLst>
              <a:ext uri="{FF2B5EF4-FFF2-40B4-BE49-F238E27FC236}">
                <a16:creationId xmlns:a16="http://schemas.microsoft.com/office/drawing/2014/main" id="{813BC051-1C78-2C79-B36B-5486AC779818}"/>
              </a:ext>
            </a:extLst>
          </p:cNvPr>
          <p:cNvSpPr>
            <a:spLocks noGrp="1"/>
          </p:cNvSpPr>
          <p:nvPr>
            <p:ph sz="half" idx="2"/>
          </p:nvPr>
        </p:nvSpPr>
        <p:spPr>
          <a:xfrm>
            <a:off x="171451" y="1371601"/>
            <a:ext cx="11530012" cy="5486398"/>
          </a:xfrm>
        </p:spPr>
        <p:txBody>
          <a:bodyPr/>
          <a:lstStyle/>
          <a:p>
            <a:r>
              <a:rPr lang="en-US" sz="1600" dirty="0" err="1"/>
              <a:t>TechSupport</a:t>
            </a:r>
            <a:r>
              <a:rPr lang="en-US" sz="1600" dirty="0"/>
              <a:t> : Absent &gt; Present &gt; No </a:t>
            </a:r>
            <a:r>
              <a:rPr lang="en-US" sz="1600" dirty="0" err="1"/>
              <a:t>InternetService</a:t>
            </a:r>
            <a:endParaRPr lang="en-US" sz="1600" dirty="0"/>
          </a:p>
          <a:p>
            <a:r>
              <a:rPr lang="en-US" sz="1600" dirty="0" err="1"/>
              <a:t>StreamingTV</a:t>
            </a:r>
            <a:r>
              <a:rPr lang="en-US" sz="1600" dirty="0"/>
              <a:t> : Absent &gt; Present &gt; No </a:t>
            </a:r>
            <a:r>
              <a:rPr lang="en-US" sz="1600" dirty="0" err="1"/>
              <a:t>InternetService</a:t>
            </a:r>
            <a:endParaRPr lang="en-US" sz="1600" dirty="0"/>
          </a:p>
          <a:p>
            <a:r>
              <a:rPr lang="en-US" sz="1600" dirty="0" err="1"/>
              <a:t>StreamingMovies</a:t>
            </a:r>
            <a:r>
              <a:rPr lang="en-US" sz="1600" dirty="0"/>
              <a:t> : Absent &gt; Present &gt; No </a:t>
            </a:r>
            <a:r>
              <a:rPr lang="en-US" sz="1600" dirty="0" err="1"/>
              <a:t>InternetService</a:t>
            </a:r>
            <a:endParaRPr lang="en-US" sz="1600" dirty="0"/>
          </a:p>
          <a:p>
            <a:r>
              <a:rPr lang="en-US" sz="1600" dirty="0"/>
              <a:t>Contract : Month-to-Month &gt; One year &gt; Two year</a:t>
            </a:r>
          </a:p>
          <a:p>
            <a:r>
              <a:rPr lang="en-US" sz="1600" dirty="0" err="1"/>
              <a:t>PaperlessBilling</a:t>
            </a:r>
            <a:r>
              <a:rPr lang="en-US" sz="1600" dirty="0"/>
              <a:t> : Present &gt; Absent</a:t>
            </a:r>
          </a:p>
          <a:p>
            <a:r>
              <a:rPr lang="en-US" sz="1600" dirty="0" err="1"/>
              <a:t>PaymentMethod</a:t>
            </a:r>
            <a:r>
              <a:rPr lang="en-US" sz="1600" dirty="0"/>
              <a:t> : Electronic check &gt; Mailed check &gt; Bank Transfer (automatic) &gt; Credit Card (automatic)!</a:t>
            </a:r>
          </a:p>
          <a:p>
            <a:r>
              <a:rPr lang="en-US" sz="1600" dirty="0"/>
              <a:t>Numerical Features (Range) :</a:t>
            </a:r>
          </a:p>
          <a:p>
            <a:r>
              <a:rPr lang="en-US" sz="1600" dirty="0"/>
              <a:t>Tenure : 1 - 5 months</a:t>
            </a:r>
          </a:p>
          <a:p>
            <a:r>
              <a:rPr lang="en-US" sz="1600" dirty="0" err="1"/>
              <a:t>MonthlyCharges</a:t>
            </a:r>
            <a:r>
              <a:rPr lang="en-US" sz="1600" dirty="0"/>
              <a:t> : 65 – 105</a:t>
            </a:r>
          </a:p>
          <a:p>
            <a:r>
              <a:rPr lang="en-US" sz="1600" dirty="0" err="1"/>
              <a:t>TotalCharges</a:t>
            </a:r>
            <a:r>
              <a:rPr lang="en-US" sz="1600" dirty="0"/>
              <a:t> : 0 – 1000</a:t>
            </a:r>
          </a:p>
          <a:p>
            <a:r>
              <a:rPr lang="en-US" sz="1600" dirty="0"/>
              <a:t>According to the EDA, these order / range of values results in customer churn!</a:t>
            </a:r>
          </a:p>
          <a:p>
            <a:endParaRPr lang="en-US" dirty="0"/>
          </a:p>
        </p:txBody>
      </p:sp>
      <p:sp>
        <p:nvSpPr>
          <p:cNvPr id="4" name="Footer Placeholder 3">
            <a:extLst>
              <a:ext uri="{FF2B5EF4-FFF2-40B4-BE49-F238E27FC236}">
                <a16:creationId xmlns:a16="http://schemas.microsoft.com/office/drawing/2014/main" id="{4D6DD49F-9F2E-AFDC-756E-8895455E99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70BF7B4-2306-369D-4E89-78C7751A7F00}"/>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1039559132"/>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195</TotalTime>
  <Words>1056</Words>
  <Application>Microsoft Office PowerPoint</Application>
  <PresentationFormat>Widescreen</PresentationFormat>
  <Paragraphs>98</Paragraphs>
  <Slides>17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Avenir Next LT Pro</vt:lpstr>
      <vt:lpstr>Calibri</vt:lpstr>
      <vt:lpstr>Gill Sans Ultra Bold</vt:lpstr>
      <vt:lpstr>system-ui</vt:lpstr>
      <vt:lpstr>Office Theme</vt:lpstr>
      <vt:lpstr>CONNECTTEL CUSTOMER CHURN PREDICTION</vt:lpstr>
      <vt:lpstr>AGENDA</vt:lpstr>
      <vt:lpstr>INTRO</vt:lpstr>
      <vt:lpstr>PROBLEM OVERVIEW</vt:lpstr>
      <vt:lpstr>Mean values of all the features for churned and not-churned customers.</vt:lpstr>
      <vt:lpstr> The percentage of churn customers and not churn customer. The dataset is unbalanced in a near about 3 : 1 ratio for Not-Churn : Churn customers!</vt:lpstr>
      <vt:lpstr>tenure and MonthlyCharges kind of create a bimodal distribution with peaks present at 0 - 70 and 20 - 80 respectively.TotalCharges displays a positively or rightly skewed distribution.</vt:lpstr>
      <vt:lpstr>Summary of EDA</vt:lpstr>
      <vt:lpstr>Summary of EDA</vt:lpstr>
      <vt:lpstr>FEATURE ENGINEERING: Correlation MATRIX</vt:lpstr>
      <vt:lpstr>MulipleLines, Phone Service, gender, Streaming TV, Streaming Movies and Internet Service does not display any kind of correlation. We drop the features with correlation coefficient between (-0.1,0.1).Remaining features either display a significant positive or negative correlation.</vt:lpstr>
      <vt:lpstr>Phone Service, gender, Streaming TV, Streaming Movies, Multiple Lines and Internet Service display a very low relation with Churn.</vt:lpstr>
      <vt:lpstr>According to the ANOVA test, higher the value of the ANOVA score, higher the importance of the feature. From the above results, we need to include all the numerical features for modeling.</vt:lpstr>
      <vt:lpstr>DIFFERENT TYPE OF MODEL USED AND THE ML ALGORITHMRESULTS OBTAINED</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DJMatrix</dc:creator>
  <cp:lastModifiedBy>DJMatrix</cp:lastModifiedBy>
  <cp:revision>2</cp:revision>
  <dcterms:created xsi:type="dcterms:W3CDTF">2024-04-19T11:38:33Z</dcterms:created>
  <dcterms:modified xsi:type="dcterms:W3CDTF">2024-04-21T18:03:05Z</dcterms:modified>
</cp:coreProperties>
</file>